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7" r:id="rId5"/>
    <p:sldId id="264" r:id="rId6"/>
    <p:sldId id="266" r:id="rId7"/>
    <p:sldId id="267" r:id="rId8"/>
    <p:sldId id="261" r:id="rId9"/>
    <p:sldId id="262" r:id="rId10"/>
    <p:sldId id="263" r:id="rId11"/>
    <p:sldId id="260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1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16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2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0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0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9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6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1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8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0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6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089D-1885-4E7C-8FF2-036E91688059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A732BC-E48A-4BE0-A0DA-49C8C3636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5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bALIu3oL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bALIu3oLb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bALIu3oLb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662545"/>
            <a:ext cx="8915399" cy="2867891"/>
          </a:xfrm>
        </p:spPr>
        <p:txBody>
          <a:bodyPr>
            <a:normAutofit/>
          </a:bodyPr>
          <a:lstStyle/>
          <a:p>
            <a:pPr algn="ctr"/>
            <a:r>
              <a:rPr lang="en-GB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6 Residential Trip       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to 7</a:t>
            </a:r>
            <a:r>
              <a:rPr lang="en-GB" baseline="30000" dirty="0" smtClean="0"/>
              <a:t>th</a:t>
            </a:r>
            <a:r>
              <a:rPr lang="en-GB" dirty="0" smtClean="0"/>
              <a:t> June 2019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79113"/>
            <a:ext cx="8915399" cy="147379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Year 6 Team:</a:t>
            </a:r>
          </a:p>
          <a:p>
            <a:r>
              <a:rPr lang="en-GB" dirty="0" smtClean="0"/>
              <a:t>Mrs Hardgrave, Mrs Hayter and Mr Young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Conduct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9063" y="1379913"/>
            <a:ext cx="886817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40736"/>
            <a:ext cx="8911687" cy="1280890"/>
          </a:xfrm>
        </p:spPr>
        <p:txBody>
          <a:bodyPr/>
          <a:lstStyle/>
          <a:p>
            <a:r>
              <a:rPr lang="en-GB" dirty="0" smtClean="0"/>
              <a:t>What will they need to take?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4733" y="1601580"/>
            <a:ext cx="4313864" cy="476596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6200" b="1" dirty="0" smtClean="0"/>
              <a:t>Clothing:</a:t>
            </a:r>
            <a:endParaRPr lang="en-GB" sz="6200" b="1" dirty="0"/>
          </a:p>
          <a:p>
            <a:pPr lvl="0"/>
            <a:r>
              <a:rPr lang="en-GB" sz="4800" dirty="0" smtClean="0"/>
              <a:t>Nightwear</a:t>
            </a:r>
            <a:endParaRPr lang="en-GB" sz="4800" dirty="0"/>
          </a:p>
          <a:p>
            <a:pPr lvl="0"/>
            <a:r>
              <a:rPr lang="en-GB" sz="4800" dirty="0"/>
              <a:t>Underwear</a:t>
            </a:r>
          </a:p>
          <a:p>
            <a:pPr lvl="0"/>
            <a:r>
              <a:rPr lang="en-GB" sz="4800" dirty="0"/>
              <a:t>Socks, including over ankle length</a:t>
            </a:r>
          </a:p>
          <a:p>
            <a:pPr lvl="0"/>
            <a:r>
              <a:rPr lang="en-GB" sz="4800" dirty="0"/>
              <a:t>2 or more fleeces/sweatshirts</a:t>
            </a:r>
          </a:p>
          <a:p>
            <a:pPr lvl="0"/>
            <a:r>
              <a:rPr lang="en-GB" sz="4800" dirty="0"/>
              <a:t>3 T-shirts</a:t>
            </a:r>
          </a:p>
          <a:p>
            <a:pPr lvl="0"/>
            <a:r>
              <a:rPr lang="en-GB" sz="4800" dirty="0"/>
              <a:t>2 long sleeved T-shirts</a:t>
            </a:r>
          </a:p>
          <a:p>
            <a:pPr lvl="0"/>
            <a:r>
              <a:rPr lang="en-GB" sz="4800" dirty="0"/>
              <a:t>3 pairs of old trousers (not jeans) 2 for activities, one for evening</a:t>
            </a:r>
          </a:p>
          <a:p>
            <a:pPr lvl="0"/>
            <a:r>
              <a:rPr lang="en-GB" sz="4800" dirty="0"/>
              <a:t>2 pairs of trainers (1 for wet activities)</a:t>
            </a:r>
          </a:p>
          <a:p>
            <a:pPr lvl="0"/>
            <a:r>
              <a:rPr lang="en-GB" sz="4800" dirty="0"/>
              <a:t>1 pair of slippers (for their room)</a:t>
            </a:r>
          </a:p>
          <a:p>
            <a:pPr lvl="0"/>
            <a:r>
              <a:rPr lang="en-GB" sz="4800" dirty="0"/>
              <a:t>Waterproof jacket</a:t>
            </a:r>
          </a:p>
          <a:p>
            <a:pPr lvl="0"/>
            <a:r>
              <a:rPr lang="en-GB" sz="4800" dirty="0"/>
              <a:t>Baseball cap/hat</a:t>
            </a:r>
          </a:p>
          <a:p>
            <a:pPr lvl="0"/>
            <a:r>
              <a:rPr lang="en-GB" sz="4800" smtClean="0"/>
              <a:t>Evening clothes</a:t>
            </a:r>
            <a:endParaRPr lang="en-GB" sz="4800" dirty="0"/>
          </a:p>
          <a:p>
            <a:pPr lvl="0"/>
            <a:r>
              <a:rPr lang="en-GB" sz="4800" dirty="0"/>
              <a:t>Wellington </a:t>
            </a:r>
            <a:r>
              <a:rPr lang="en-GB" sz="4800" dirty="0" smtClean="0"/>
              <a:t>boots</a:t>
            </a:r>
            <a:endParaRPr lang="en-GB" sz="4800" dirty="0"/>
          </a:p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2921" y="1601581"/>
            <a:ext cx="5062213" cy="377762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6200" b="1" dirty="0" smtClean="0"/>
              <a:t>Other Essentials:</a:t>
            </a:r>
            <a:endParaRPr lang="en-GB" sz="6200" b="1" dirty="0"/>
          </a:p>
          <a:p>
            <a:pPr lvl="0"/>
            <a:r>
              <a:rPr lang="en-GB" sz="4800" dirty="0" smtClean="0"/>
              <a:t>Wash </a:t>
            </a:r>
            <a:r>
              <a:rPr lang="en-GB" sz="4800" dirty="0"/>
              <a:t>bag (soap, deodorant and toothbrush)</a:t>
            </a:r>
          </a:p>
          <a:p>
            <a:pPr lvl="0"/>
            <a:r>
              <a:rPr lang="en-GB" sz="4800" dirty="0"/>
              <a:t>2 towels </a:t>
            </a:r>
          </a:p>
          <a:p>
            <a:pPr lvl="0"/>
            <a:r>
              <a:rPr lang="en-GB" sz="4800" dirty="0"/>
              <a:t>Torch and batteries</a:t>
            </a:r>
          </a:p>
          <a:p>
            <a:pPr lvl="0"/>
            <a:r>
              <a:rPr lang="en-GB" sz="4800" dirty="0" smtClean="0"/>
              <a:t>Named Water </a:t>
            </a:r>
            <a:r>
              <a:rPr lang="en-GB" sz="4800" dirty="0"/>
              <a:t>bottle</a:t>
            </a:r>
          </a:p>
          <a:p>
            <a:pPr lvl="0"/>
            <a:r>
              <a:rPr lang="en-GB" sz="4800" dirty="0"/>
              <a:t>Sunscreen</a:t>
            </a:r>
          </a:p>
          <a:p>
            <a:pPr lvl="0"/>
            <a:r>
              <a:rPr lang="en-GB" sz="4800" dirty="0"/>
              <a:t>Pen and paper</a:t>
            </a:r>
          </a:p>
          <a:p>
            <a:pPr lvl="0"/>
            <a:r>
              <a:rPr lang="en-GB" sz="4800" dirty="0"/>
              <a:t>Small bag/rucksack</a:t>
            </a:r>
          </a:p>
          <a:p>
            <a:pPr lvl="0"/>
            <a:r>
              <a:rPr lang="en-GB" sz="4800" dirty="0"/>
              <a:t>Labelled plastic bag (dirty </a:t>
            </a:r>
            <a:r>
              <a:rPr lang="en-GB" sz="4800" dirty="0" smtClean="0"/>
              <a:t>clothes)</a:t>
            </a:r>
            <a:endParaRPr lang="en-GB" sz="48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64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40736"/>
            <a:ext cx="8911687" cy="1280890"/>
          </a:xfrm>
        </p:spPr>
        <p:txBody>
          <a:bodyPr/>
          <a:lstStyle/>
          <a:p>
            <a:r>
              <a:rPr lang="en-GB" dirty="0" smtClean="0"/>
              <a:t>What can they not take?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2008909"/>
            <a:ext cx="8745636" cy="4192386"/>
          </a:xfrm>
        </p:spPr>
        <p:txBody>
          <a:bodyPr>
            <a:normAutofit/>
          </a:bodyPr>
          <a:lstStyle/>
          <a:p>
            <a:r>
              <a:rPr lang="en-GB" sz="3000" b="1" dirty="0"/>
              <a:t>Do not bring</a:t>
            </a:r>
            <a:r>
              <a:rPr lang="en-GB" sz="3000" dirty="0"/>
              <a:t>: Mobile phones, expensive cameras, electronic games, iPods or MP3 players</a:t>
            </a:r>
            <a:r>
              <a:rPr lang="en-GB" sz="3000" dirty="0" smtClean="0"/>
              <a:t>.</a:t>
            </a:r>
          </a:p>
          <a:p>
            <a:endParaRPr lang="en-GB" sz="3000" dirty="0"/>
          </a:p>
          <a:p>
            <a:r>
              <a:rPr lang="en-GB" sz="3000" dirty="0"/>
              <a:t>POPS will text parents to say they have arrived safely and with regular updates.</a:t>
            </a:r>
          </a:p>
        </p:txBody>
      </p:sp>
    </p:spTree>
    <p:extLst>
      <p:ext uri="{BB962C8B-B14F-4D97-AF65-F5344CB8AC3E}">
        <p14:creationId xmlns:p14="http://schemas.microsoft.com/office/powerpoint/2010/main" val="133642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2008909"/>
            <a:ext cx="8745636" cy="4192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dirty="0" smtClean="0"/>
              <a:t>Do you have any questions?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2716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89054"/>
          </a:xfrm>
        </p:spPr>
        <p:txBody>
          <a:bodyPr/>
          <a:lstStyle/>
          <a:p>
            <a:r>
              <a:rPr lang="en-GB" dirty="0" smtClean="0"/>
              <a:t>Kingswood Grosvenor Hall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49" y="2552007"/>
            <a:ext cx="4344475" cy="3092334"/>
          </a:xfrm>
        </p:spPr>
      </p:pic>
      <p:sp>
        <p:nvSpPr>
          <p:cNvPr id="7" name="Rectangle 6"/>
          <p:cNvSpPr/>
          <p:nvPr/>
        </p:nvSpPr>
        <p:spPr>
          <a:xfrm>
            <a:off x="2589213" y="1622372"/>
            <a:ext cx="913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acre indoor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outdoor education facility set in the grounds of a former manor house in Ashford, Kent.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64" y="2625607"/>
            <a:ext cx="4313238" cy="2876929"/>
          </a:xfrm>
        </p:spPr>
      </p:pic>
    </p:spTree>
    <p:extLst>
      <p:ext uri="{BB962C8B-B14F-4D97-AF65-F5344CB8AC3E}">
        <p14:creationId xmlns:p14="http://schemas.microsoft.com/office/powerpoint/2010/main" val="3589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Grosvenor Hall offer?</a:t>
            </a:r>
            <a:endParaRPr lang="en-GB" dirty="0"/>
          </a:p>
        </p:txBody>
      </p:sp>
      <p:pic>
        <p:nvPicPr>
          <p:cNvPr id="6" name="obALIu3oLb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8386" y="1446934"/>
            <a:ext cx="8939877" cy="50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on Grosvenor Hall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1710585"/>
            <a:ext cx="9394029" cy="4656963"/>
          </a:xfrm>
        </p:spPr>
        <p:txBody>
          <a:bodyPr>
            <a:normAutofit/>
          </a:bodyPr>
          <a:lstStyle/>
          <a:p>
            <a:r>
              <a:rPr lang="en-GB" dirty="0" smtClean="0"/>
              <a:t>Established </a:t>
            </a:r>
            <a:r>
              <a:rPr lang="en-GB" dirty="0" smtClean="0"/>
              <a:t>for over 30 years</a:t>
            </a:r>
          </a:p>
          <a:p>
            <a:r>
              <a:rPr lang="en-GB" dirty="0" smtClean="0"/>
              <a:t>They </a:t>
            </a:r>
            <a:r>
              <a:rPr lang="en-GB" dirty="0" smtClean="0"/>
              <a:t>run over1.2 </a:t>
            </a:r>
            <a:r>
              <a:rPr lang="en-GB" dirty="0" smtClean="0"/>
              <a:t>million activity sessions each year</a:t>
            </a:r>
          </a:p>
          <a:p>
            <a:r>
              <a:rPr lang="en-GB" dirty="0" smtClean="0"/>
              <a:t>Visited by over 165,000 children a year</a:t>
            </a:r>
            <a:endParaRPr lang="en-GB" dirty="0" smtClean="0">
              <a:hlinkClick r:id="rId2"/>
            </a:endParaRPr>
          </a:p>
          <a:p>
            <a:r>
              <a:rPr lang="en-GB" dirty="0"/>
              <a:t>E</a:t>
            </a:r>
            <a:r>
              <a:rPr lang="en-GB" dirty="0" smtClean="0"/>
              <a:t>ducational </a:t>
            </a:r>
            <a:r>
              <a:rPr lang="en-GB" dirty="0"/>
              <a:t>programmes, challenging adventure activities and fun evening </a:t>
            </a:r>
            <a:r>
              <a:rPr lang="en-GB" dirty="0" smtClean="0"/>
              <a:t>entertainment</a:t>
            </a:r>
            <a:endParaRPr lang="en-GB" dirty="0"/>
          </a:p>
          <a:p>
            <a:r>
              <a:rPr lang="en-GB" dirty="0"/>
              <a:t>Unforgettable adventure in a safe, controlled and nurturing environment</a:t>
            </a:r>
          </a:p>
          <a:p>
            <a:r>
              <a:rPr lang="en-GB" dirty="0"/>
              <a:t>Exceptional standards of care, safety and guidance from friendly, highly qualified centre staff</a:t>
            </a:r>
          </a:p>
          <a:p>
            <a:r>
              <a:rPr lang="en-GB" dirty="0"/>
              <a:t>Founding members of the British Activity Providers Association (BAPA) and have all the expected accreditations</a:t>
            </a:r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181302" y="5356635"/>
            <a:ext cx="9152312" cy="466527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449547"/>
            <a:ext cx="8911687" cy="1280890"/>
          </a:xfrm>
        </p:spPr>
        <p:txBody>
          <a:bodyPr/>
          <a:lstStyle/>
          <a:p>
            <a:r>
              <a:rPr lang="en-GB" dirty="0" smtClean="0"/>
              <a:t>Some of the activities on offer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091" y="3364505"/>
            <a:ext cx="7795868" cy="3248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0" y="4711167"/>
            <a:ext cx="2481157" cy="1654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95" y="1298183"/>
            <a:ext cx="2343972" cy="193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841" y="2374322"/>
            <a:ext cx="2714439" cy="1614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632" y="1373376"/>
            <a:ext cx="2782701" cy="1589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5617" y="1792241"/>
            <a:ext cx="2989126" cy="14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menu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1472042"/>
            <a:ext cx="8819802" cy="51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07422" y="1609820"/>
            <a:ext cx="8848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Grosvenor Hall offers dormitory style accommodation all of which have bathroom facilities and a daily housekeeping check. All of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accommodation is secure and comfortable and all bedding is provided. Pupils sleep in gender separated areas, with separate showers and toilet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facilities.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eacher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rooms are located close by to allow for plenty of supervision.       </a:t>
            </a:r>
          </a:p>
        </p:txBody>
      </p:sp>
      <p:pic>
        <p:nvPicPr>
          <p:cNvPr id="5" name="Picture 2" descr="Image result for kingswood grosvenor hall accommodation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10" y="3558661"/>
            <a:ext cx="4368005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kingswood grosvenor hall accommodation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6" y="3558660"/>
            <a:ext cx="4373964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cost?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4027" y="1992282"/>
            <a:ext cx="4036032" cy="4092633"/>
          </a:xfrm>
        </p:spPr>
        <p:txBody>
          <a:bodyPr/>
          <a:lstStyle/>
          <a:p>
            <a:r>
              <a:rPr lang="en-GB" sz="1600" dirty="0"/>
              <a:t>£</a:t>
            </a:r>
            <a:r>
              <a:rPr lang="en-GB" sz="1600" dirty="0" smtClean="0"/>
              <a:t>195 (payable in instalments)</a:t>
            </a:r>
            <a:endParaRPr lang="en-GB" sz="1600" dirty="0"/>
          </a:p>
          <a:p>
            <a:r>
              <a:rPr lang="en-GB" sz="1600" dirty="0"/>
              <a:t>Three days and two nights</a:t>
            </a:r>
          </a:p>
          <a:p>
            <a:r>
              <a:rPr lang="en-GB" sz="1600" dirty="0"/>
              <a:t>All </a:t>
            </a:r>
            <a:r>
              <a:rPr lang="en-GB" sz="1600" dirty="0" smtClean="0"/>
              <a:t>meals and refreshments</a:t>
            </a:r>
            <a:endParaRPr lang="en-GB" sz="1600" dirty="0"/>
          </a:p>
          <a:p>
            <a:r>
              <a:rPr lang="en-GB" sz="1600" dirty="0"/>
              <a:t>All </a:t>
            </a:r>
            <a:r>
              <a:rPr lang="en-GB" sz="1600" dirty="0" smtClean="0"/>
              <a:t>activities</a:t>
            </a:r>
          </a:p>
          <a:p>
            <a:r>
              <a:rPr lang="en-GB" sz="1600" dirty="0" smtClean="0"/>
              <a:t>All evening activities</a:t>
            </a:r>
          </a:p>
          <a:p>
            <a:r>
              <a:rPr lang="en-GB" sz="1600" dirty="0" smtClean="0"/>
              <a:t>Return coach journey</a:t>
            </a:r>
            <a:endParaRPr lang="en-GB" sz="1600" dirty="0"/>
          </a:p>
          <a:p>
            <a:r>
              <a:rPr lang="en-GB" sz="1600" dirty="0"/>
              <a:t>Bedding is provided</a:t>
            </a:r>
          </a:p>
          <a:p>
            <a:r>
              <a:rPr lang="en-GB" sz="1600" dirty="0"/>
              <a:t>There is a small gift shop. Your child may bring a maximum of £10 to spend.</a:t>
            </a:r>
            <a:endParaRPr lang="en-GB" sz="1600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571"/>
              </p:ext>
            </p:extLst>
          </p:nvPr>
        </p:nvGraphicFramePr>
        <p:xfrm>
          <a:off x="7057505" y="1992285"/>
          <a:ext cx="4572000" cy="3203172"/>
        </p:xfrm>
        <a:graphic>
          <a:graphicData uri="http://schemas.openxmlformats.org/drawingml/2006/table">
            <a:tbl>
              <a:tblPr firstRow="1" firstCol="1" bandRow="1"/>
              <a:tblGrid>
                <a:gridCol w="2195777">
                  <a:extLst>
                    <a:ext uri="{9D8B030D-6E8A-4147-A177-3AD203B41FA5}">
                      <a16:colId xmlns:a16="http://schemas.microsoft.com/office/drawing/2014/main" val="3459667540"/>
                    </a:ext>
                  </a:extLst>
                </a:gridCol>
                <a:gridCol w="2376223">
                  <a:extLst>
                    <a:ext uri="{9D8B030D-6E8A-4147-A177-3AD203B41FA5}">
                      <a16:colId xmlns:a16="http://schemas.microsoft.com/office/drawing/2014/main" val="2410797014"/>
                    </a:ext>
                  </a:extLst>
                </a:gridCol>
              </a:tblGrid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PAYMENT DATE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DUE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68678"/>
                  </a:ext>
                </a:extLst>
              </a:tr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GB" sz="11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October 2018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£40 (non-refundable)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70533"/>
                  </a:ext>
                </a:extLst>
              </a:tr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GB" sz="11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November 2018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£31.00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936866"/>
                  </a:ext>
                </a:extLst>
              </a:tr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GB" sz="11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December 2018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£31.00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094240"/>
                  </a:ext>
                </a:extLst>
              </a:tr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GB" sz="11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January 2019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£31.00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463986"/>
                  </a:ext>
                </a:extLst>
              </a:tr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GB" sz="11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 2019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£31.00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955"/>
                  </a:ext>
                </a:extLst>
              </a:tr>
              <a:tr h="45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GB" sz="11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March 2019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£31.00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02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8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</a:t>
            </a:r>
            <a:r>
              <a:rPr lang="en-GB" dirty="0"/>
              <a:t>c</a:t>
            </a:r>
            <a:r>
              <a:rPr lang="en-GB" dirty="0" smtClean="0"/>
              <a:t>hild’s safety and enjoyment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97770" y="1684704"/>
            <a:ext cx="8915399" cy="489896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US" sz="1600" dirty="0"/>
              <a:t>We know how daunting it can be letting your child go on a residential visit, so we do everything we can to make it a safe and enjoyable </a:t>
            </a:r>
            <a:r>
              <a:rPr lang="en-US" sz="1600" dirty="0" smtClean="0"/>
              <a:t>experience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Grosvenor Hall </a:t>
            </a:r>
            <a:r>
              <a:rPr lang="en-US" sz="1600" dirty="0"/>
              <a:t>policies and procedures are designed to make sure </a:t>
            </a:r>
            <a:r>
              <a:rPr lang="en-US" sz="1600" dirty="0" smtClean="0"/>
              <a:t>they </a:t>
            </a:r>
            <a:r>
              <a:rPr lang="en-US" sz="1600" dirty="0"/>
              <a:t>adhere to the highest safety standards at all times:</a:t>
            </a:r>
          </a:p>
          <a:p>
            <a:pPr marL="580050" lvl="1" indent="-180000">
              <a:spcAft>
                <a:spcPts val="400"/>
              </a:spcAft>
              <a:buFont typeface="Lucida Grande"/>
              <a:buChar char="–"/>
            </a:pPr>
            <a:r>
              <a:rPr lang="en-US" sz="1400" dirty="0"/>
              <a:t>Continual safety and first aid training for all staff</a:t>
            </a:r>
          </a:p>
          <a:p>
            <a:pPr marL="580050" lvl="1" indent="-180000">
              <a:spcAft>
                <a:spcPts val="400"/>
              </a:spcAft>
              <a:buFont typeface="Lucida Grande"/>
              <a:buChar char="–"/>
            </a:pPr>
            <a:r>
              <a:rPr lang="en-US" sz="1400" dirty="0"/>
              <a:t>Regular checks on equipment before and after every activity session</a:t>
            </a:r>
          </a:p>
          <a:p>
            <a:pPr marL="580050" lvl="1" indent="-180000">
              <a:spcAft>
                <a:spcPts val="400"/>
              </a:spcAft>
              <a:buFont typeface="Lucida Grande"/>
              <a:buChar char="–"/>
            </a:pPr>
            <a:r>
              <a:rPr lang="en-US" sz="1400" dirty="0"/>
              <a:t>Qualified First-Aider on </a:t>
            </a:r>
            <a:r>
              <a:rPr lang="en-US" sz="1400" dirty="0" err="1"/>
              <a:t>centre</a:t>
            </a:r>
            <a:r>
              <a:rPr lang="en-US" sz="1400" dirty="0"/>
              <a:t> 24/7</a:t>
            </a:r>
          </a:p>
          <a:p>
            <a:pPr marL="580050" lvl="1" indent="-180000">
              <a:spcAft>
                <a:spcPts val="800"/>
              </a:spcAft>
              <a:buFont typeface="Lucida Grande"/>
              <a:buChar char="–"/>
            </a:pPr>
            <a:r>
              <a:rPr lang="en-US" sz="1400" dirty="0"/>
              <a:t>All staff are fully DBS </a:t>
            </a:r>
            <a:r>
              <a:rPr lang="en-US" sz="1400" dirty="0" smtClean="0"/>
              <a:t>checked</a:t>
            </a:r>
            <a:endParaRPr lang="en-US" sz="1400" dirty="0"/>
          </a:p>
          <a:p>
            <a:pPr>
              <a:spcAft>
                <a:spcPts val="800"/>
              </a:spcAft>
            </a:pPr>
            <a:r>
              <a:rPr lang="en-US" sz="1600" dirty="0" smtClean="0"/>
              <a:t>Grosvenor Hall </a:t>
            </a:r>
            <a:r>
              <a:rPr lang="en-US" sz="1600" dirty="0"/>
              <a:t>create a warm, supportive environment for </a:t>
            </a:r>
            <a:r>
              <a:rPr lang="en-US" sz="1600" dirty="0" smtClean="0"/>
              <a:t>pupils </a:t>
            </a:r>
            <a:r>
              <a:rPr lang="en-US" sz="1600" dirty="0"/>
              <a:t>so they quickly feel at home. All </a:t>
            </a:r>
            <a:r>
              <a:rPr lang="en-US" sz="1600" dirty="0" smtClean="0"/>
              <a:t>their </a:t>
            </a:r>
            <a:r>
              <a:rPr lang="en-US" sz="1600" dirty="0"/>
              <a:t>activities are progressive, allowing students to join in at whatever level </a:t>
            </a:r>
            <a:r>
              <a:rPr lang="en-US" sz="1600" dirty="0" smtClean="0"/>
              <a:t>they are </a:t>
            </a:r>
            <a:r>
              <a:rPr lang="en-US" sz="1600" dirty="0"/>
              <a:t>comfortable </a:t>
            </a:r>
            <a:r>
              <a:rPr lang="en-US" sz="1600" dirty="0" smtClean="0"/>
              <a:t>with</a:t>
            </a:r>
            <a:endParaRPr lang="en-US" sz="1600" dirty="0"/>
          </a:p>
          <a:p>
            <a:pPr>
              <a:spcAft>
                <a:spcPts val="400"/>
              </a:spcAft>
            </a:pPr>
            <a:r>
              <a:rPr lang="en-US" sz="1600" dirty="0" smtClean="0"/>
              <a:t>The best </a:t>
            </a:r>
            <a:r>
              <a:rPr lang="en-US" sz="1600" dirty="0"/>
              <a:t>way to help children cope with being away from home is to keep them </a:t>
            </a:r>
            <a:r>
              <a:rPr lang="en-US" sz="1600" dirty="0" smtClean="0"/>
              <a:t>busy having fun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21385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510</TotalTime>
  <Words>576</Words>
  <Application>Microsoft Office PowerPoint</Application>
  <PresentationFormat>Widescreen</PresentationFormat>
  <Paragraphs>82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Lucida Grande</vt:lpstr>
      <vt:lpstr>Times New Roman</vt:lpstr>
      <vt:lpstr>Wingdings 3</vt:lpstr>
      <vt:lpstr>Wisp</vt:lpstr>
      <vt:lpstr>Year 6 Residential Trip        5th to 7th June 2019 </vt:lpstr>
      <vt:lpstr>Kingswood Grosvenor Hall</vt:lpstr>
      <vt:lpstr>What does Grosvenor Hall offer?</vt:lpstr>
      <vt:lpstr>Information on Grosvenor Hall</vt:lpstr>
      <vt:lpstr>Some of the activities on offer</vt:lpstr>
      <vt:lpstr>Sample menu</vt:lpstr>
      <vt:lpstr>Accommodation</vt:lpstr>
      <vt:lpstr>What does it cost?</vt:lpstr>
      <vt:lpstr>Your child’s safety and enjoyment</vt:lpstr>
      <vt:lpstr>Code of Conduct</vt:lpstr>
      <vt:lpstr>What will they need to take?</vt:lpstr>
      <vt:lpstr>What can they not take?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 Trip        5th to 7th June 2019 </dc:title>
  <dc:creator>Jo Lock</dc:creator>
  <cp:lastModifiedBy>Jo Lock</cp:lastModifiedBy>
  <cp:revision>32</cp:revision>
  <dcterms:created xsi:type="dcterms:W3CDTF">2018-09-19T13:25:36Z</dcterms:created>
  <dcterms:modified xsi:type="dcterms:W3CDTF">2018-09-25T14:20:48Z</dcterms:modified>
</cp:coreProperties>
</file>